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312" r:id="rId4"/>
    <p:sldId id="313" r:id="rId5"/>
    <p:sldId id="314" r:id="rId6"/>
    <p:sldId id="315" r:id="rId7"/>
    <p:sldId id="316" r:id="rId8"/>
    <p:sldId id="317" r:id="rId9"/>
    <p:sldId id="323" r:id="rId10"/>
    <p:sldId id="332" r:id="rId11"/>
    <p:sldId id="333"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10" r:id="rId39"/>
  </p:sldIdLst>
  <p:sldSz cx="12192000" cy="6858000"/>
  <p:notesSz cx="6858000" cy="9144000"/>
  <p:photoAlbum layout="2pic" frame="frameStyle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16557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32134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780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85931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942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81028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6405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4910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4857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0179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18.10.2022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0315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EED81-788F-4A85-B695-439965114FF7}" type="datetimeFigureOut">
              <a:rPr lang="cs-CZ" smtClean="0"/>
              <a:t>18.10.2022</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66E1-1648-4676-8FB3-A366027049F0}" type="slidenum">
              <a:rPr lang="cs-CZ" smtClean="0"/>
              <a:t>‹#›</a:t>
            </a:fld>
            <a:endParaRPr lang="cs-CZ" dirty="0"/>
          </a:p>
        </p:txBody>
      </p:sp>
    </p:spTree>
    <p:extLst>
      <p:ext uri="{BB962C8B-B14F-4D97-AF65-F5344CB8AC3E}">
        <p14:creationId xmlns:p14="http://schemas.microsoft.com/office/powerpoint/2010/main" val="2928947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214394"/>
            <a:ext cx="9144000" cy="2387600"/>
          </a:xfrm>
        </p:spPr>
        <p:txBody>
          <a:bodyPr>
            <a:normAutofit/>
          </a:bodyPr>
          <a:lstStyle/>
          <a:p>
            <a:r>
              <a:rPr lang="cs-CZ" sz="3200" dirty="0" smtClean="0"/>
              <a:t>Photo Album </a:t>
            </a:r>
            <a:r>
              <a:rPr lang="cs-CZ" sz="3200" dirty="0" smtClean="0"/>
              <a:t>5</a:t>
            </a:r>
            <a:r>
              <a:rPr lang="cs-CZ" sz="3200" dirty="0" smtClean="0"/>
              <a:t/>
            </a:r>
            <a:br>
              <a:rPr lang="cs-CZ" sz="3200" dirty="0" smtClean="0"/>
            </a:br>
            <a:endParaRPr lang="cs-CZ" sz="3200" dirty="0"/>
          </a:p>
        </p:txBody>
      </p:sp>
      <p:sp>
        <p:nvSpPr>
          <p:cNvPr id="3" name="Podnadpis 2"/>
          <p:cNvSpPr>
            <a:spLocks noGrp="1"/>
          </p:cNvSpPr>
          <p:nvPr>
            <p:ph type="subTitle" idx="1"/>
          </p:nvPr>
        </p:nvSpPr>
        <p:spPr>
          <a:xfrm>
            <a:off x="1606296" y="3206409"/>
            <a:ext cx="9144000" cy="1655762"/>
          </a:xfrm>
        </p:spPr>
        <p:txBody>
          <a:bodyPr>
            <a:normAutofit/>
          </a:bodyPr>
          <a:lstStyle/>
          <a:p>
            <a:r>
              <a:rPr lang="cs-CZ" sz="8000" b="1" dirty="0" smtClean="0"/>
              <a:t>EDUCATION</a:t>
            </a:r>
            <a:endParaRPr lang="cs-CZ" sz="8000" b="1" dirty="0"/>
          </a:p>
        </p:txBody>
      </p:sp>
      <p:sp>
        <p:nvSpPr>
          <p:cNvPr id="7" name="TextovéPole 6"/>
          <p:cNvSpPr txBox="1"/>
          <p:nvPr/>
        </p:nvSpPr>
        <p:spPr>
          <a:xfrm>
            <a:off x="1993392" y="202684"/>
            <a:ext cx="2807208" cy="400110"/>
          </a:xfrm>
          <a:prstGeom prst="rect">
            <a:avLst/>
          </a:prstGeom>
          <a:noFill/>
        </p:spPr>
        <p:txBody>
          <a:bodyPr wrap="square" rtlCol="0">
            <a:spAutoFit/>
          </a:bodyPr>
          <a:lstStyle/>
          <a:p>
            <a:r>
              <a:rPr lang="cs-CZ" sz="2000" dirty="0" smtClean="0"/>
              <a:t>Europe in S.H.A.P.E.</a:t>
            </a:r>
            <a:endParaRPr lang="cs-CZ" sz="2000" dirty="0"/>
          </a:p>
        </p:txBody>
      </p:sp>
      <p:pic>
        <p:nvPicPr>
          <p:cNvPr id="8" name="Obrázek 7"/>
          <p:cNvPicPr>
            <a:picLocks noChangeAspect="1"/>
          </p:cNvPicPr>
          <p:nvPr/>
        </p:nvPicPr>
        <p:blipFill>
          <a:blip r:embed="rId2"/>
          <a:stretch>
            <a:fillRect/>
          </a:stretch>
        </p:blipFill>
        <p:spPr>
          <a:xfrm>
            <a:off x="278129" y="218386"/>
            <a:ext cx="1517143" cy="1992015"/>
          </a:xfrm>
          <a:prstGeom prst="rect">
            <a:avLst/>
          </a:prstGeom>
        </p:spPr>
      </p:pic>
      <p:pic>
        <p:nvPicPr>
          <p:cNvPr id="9" name="Obrázek 8" descr="C:\Users\belohradova\Desktop\zástupkyně\projekty\Erasmus 2019 School Exchange\logosbeneficaireserasmusleft_e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944" y="383290"/>
            <a:ext cx="3438526" cy="1050608"/>
          </a:xfrm>
          <a:prstGeom prst="rect">
            <a:avLst/>
          </a:prstGeom>
          <a:noFill/>
          <a:ln>
            <a:noFill/>
          </a:ln>
        </p:spPr>
      </p:pic>
    </p:spTree>
    <p:extLst>
      <p:ext uri="{BB962C8B-B14F-4D97-AF65-F5344CB8AC3E}">
        <p14:creationId xmlns:p14="http://schemas.microsoft.com/office/powerpoint/2010/main" val="243160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33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33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384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34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362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7108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55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551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928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56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582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0707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101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0397314_5189707054426910_336704670098188648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682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447146_1033699036985681_189263729672585216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545405_1033698936985691_83534864718726430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5750"/>
            <a:ext cx="5638800" cy="374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9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3012509_1033698916985693_613737942126008729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98650"/>
            <a:ext cx="5638800" cy="3059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8628633_1684282448594000_190401075259310259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449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8800234_1684282418594003_831065424941996570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DSCF863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72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SCF86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DSCF8652"/>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104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SCF86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954088"/>
            <a:ext cx="5638800" cy="4949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2176133_10159995707259604_5623928220332006759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2058988"/>
            <a:ext cx="5638800" cy="274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217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85216" y="347472"/>
            <a:ext cx="11109960" cy="6555641"/>
          </a:xfrm>
          <a:prstGeom prst="rect">
            <a:avLst/>
          </a:prstGeom>
          <a:noFill/>
        </p:spPr>
        <p:txBody>
          <a:bodyPr wrap="square" rtlCol="0">
            <a:spAutoFit/>
          </a:bodyPr>
          <a:lstStyle/>
          <a:p>
            <a:r>
              <a:rPr lang="en-GB" sz="2000" dirty="0" smtClean="0">
                <a:solidFill>
                  <a:prstClr val="white"/>
                </a:solidFill>
                <a:latin typeface="Calibri Light" panose="020F0302020204030204"/>
                <a:ea typeface="+mj-ea"/>
                <a:cs typeface="+mj-cs"/>
              </a:rPr>
              <a:t>Education is a powerful weapon in today´s world and it touches on the other four parts of our project – health, sport, addictions and prevention. We believe that it is the basis of success not only in professional, but also in personal life. And such success is closely related to healthy lifestyle.</a:t>
            </a:r>
            <a:endParaRPr lang="en-GB" sz="2000" dirty="0" smtClean="0">
              <a:solidFill>
                <a:prstClr val="white"/>
              </a:solidFill>
              <a:latin typeface="Calibri Light" panose="020F0302020204030204"/>
              <a:ea typeface="+mj-ea"/>
              <a:cs typeface="+mj-cs"/>
            </a:endParaRPr>
          </a:p>
          <a:p>
            <a:endParaRPr lang="en-GB" sz="2000" dirty="0" smtClean="0">
              <a:solidFill>
                <a:prstClr val="white"/>
              </a:solidFill>
              <a:latin typeface="Calibri Light" panose="020F0302020204030204"/>
              <a:ea typeface="+mj-ea"/>
              <a:cs typeface="+mj-cs"/>
            </a:endParaRPr>
          </a:p>
          <a:p>
            <a:r>
              <a:rPr lang="en-GB" sz="2000" dirty="0" smtClean="0">
                <a:solidFill>
                  <a:prstClr val="white"/>
                </a:solidFill>
                <a:latin typeface="Calibri Light" panose="020F0302020204030204"/>
                <a:ea typeface="+mj-ea"/>
                <a:cs typeface="+mj-cs"/>
              </a:rPr>
              <a:t>We could say that all project activities were about education. All participants learned something new whichever project activity they were doing. Let us mention a few of them:</a:t>
            </a:r>
            <a:endParaRPr lang="en-GB" sz="2000" dirty="0" smtClean="0">
              <a:solidFill>
                <a:prstClr val="white"/>
              </a:solidFill>
              <a:latin typeface="Calibri Light" panose="020F0302020204030204"/>
              <a:ea typeface="+mj-ea"/>
              <a:cs typeface="+mj-cs"/>
            </a:endParaRPr>
          </a:p>
          <a:p>
            <a:r>
              <a:rPr lang="en-GB" sz="2000" dirty="0" smtClean="0">
                <a:solidFill>
                  <a:prstClr val="white"/>
                </a:solidFill>
                <a:latin typeface="Calibri Light" panose="020F0302020204030204"/>
                <a:ea typeface="+mj-ea"/>
                <a:cs typeface="+mj-cs"/>
              </a:rPr>
              <a:t/>
            </a:r>
            <a:br>
              <a:rPr lang="en-GB" sz="2000" dirty="0" smtClean="0">
                <a:solidFill>
                  <a:prstClr val="white"/>
                </a:solidFill>
                <a:latin typeface="Calibri Light" panose="020F0302020204030204"/>
                <a:ea typeface="+mj-ea"/>
                <a:cs typeface="+mj-cs"/>
              </a:rPr>
            </a:br>
            <a:r>
              <a:rPr lang="en-GB" sz="2000" dirty="0" smtClean="0">
                <a:solidFill>
                  <a:prstClr val="white"/>
                </a:solidFill>
                <a:latin typeface="Calibri Light" panose="020F0302020204030204"/>
                <a:ea typeface="+mj-ea"/>
                <a:cs typeface="+mj-cs"/>
              </a:rPr>
              <a:t>- </a:t>
            </a:r>
            <a:r>
              <a:rPr lang="en-GB" sz="2000" b="1" dirty="0" smtClean="0">
                <a:solidFill>
                  <a:prstClr val="white"/>
                </a:solidFill>
                <a:latin typeface="Calibri Light" panose="020F0302020204030204"/>
                <a:ea typeface="+mj-ea"/>
                <a:cs typeface="+mj-cs"/>
              </a:rPr>
              <a:t>Presentations of My Town, My Country and of Educational System of each partner country – </a:t>
            </a:r>
            <a:r>
              <a:rPr lang="en-GB" sz="2000" dirty="0" smtClean="0">
                <a:solidFill>
                  <a:prstClr val="white"/>
                </a:solidFill>
                <a:latin typeface="Calibri Light" panose="020F0302020204030204"/>
                <a:ea typeface="+mj-ea"/>
                <a:cs typeface="+mj-cs"/>
              </a:rPr>
              <a:t>during the first day of our project meetings , pupils presented their town and country to the other participants and later they introduced their educational system,</a:t>
            </a:r>
          </a:p>
          <a:p>
            <a:endParaRPr lang="en-GB" sz="2000" dirty="0" smtClean="0">
              <a:solidFill>
                <a:prstClr val="white"/>
              </a:solidFill>
              <a:latin typeface="Calibri Light" panose="020F0302020204030204"/>
              <a:ea typeface="+mj-ea"/>
              <a:cs typeface="+mj-cs"/>
            </a:endParaRPr>
          </a:p>
          <a:p>
            <a:r>
              <a:rPr lang="en-GB" sz="2000" b="1" dirty="0" smtClean="0">
                <a:solidFill>
                  <a:prstClr val="white"/>
                </a:solidFill>
                <a:latin typeface="Calibri Light" panose="020F0302020204030204"/>
                <a:ea typeface="+mj-ea"/>
                <a:cs typeface="+mj-cs"/>
              </a:rPr>
              <a:t>- Outdoor Education </a:t>
            </a:r>
            <a:r>
              <a:rPr lang="en-GB" sz="2000" dirty="0" smtClean="0">
                <a:solidFill>
                  <a:prstClr val="white"/>
                </a:solidFill>
                <a:latin typeface="Calibri Light" panose="020F0302020204030204"/>
                <a:ea typeface="+mj-ea"/>
                <a:cs typeface="+mj-cs"/>
              </a:rPr>
              <a:t>– teachers organized an outdoor hiking activity for the pupils, created a worksheet with questions concerning environment and tasks to promote physical activity and team work,</a:t>
            </a:r>
          </a:p>
          <a:p>
            <a:endParaRPr lang="en-GB" sz="2000" dirty="0" smtClean="0">
              <a:solidFill>
                <a:prstClr val="white"/>
              </a:solidFill>
              <a:latin typeface="Calibri Light" panose="020F0302020204030204"/>
              <a:ea typeface="+mj-ea"/>
              <a:cs typeface="+mj-cs"/>
            </a:endParaRPr>
          </a:p>
          <a:p>
            <a:r>
              <a:rPr lang="en-GB" sz="2000" b="1" dirty="0" smtClean="0">
                <a:solidFill>
                  <a:prstClr val="white"/>
                </a:solidFill>
                <a:latin typeface="Calibri Light" panose="020F0302020204030204"/>
                <a:ea typeface="+mj-ea"/>
                <a:cs typeface="+mj-cs"/>
              </a:rPr>
              <a:t>- Initial and Final Questionnaire </a:t>
            </a:r>
            <a:r>
              <a:rPr lang="en-GB" sz="2000" dirty="0" smtClean="0">
                <a:solidFill>
                  <a:prstClr val="white"/>
                </a:solidFill>
                <a:latin typeface="Calibri Light" panose="020F0302020204030204"/>
                <a:ea typeface="+mj-ea"/>
                <a:cs typeface="+mj-cs"/>
              </a:rPr>
              <a:t>– pupils completed a questionnaire at the beginning and at the end of the project period, the questions related to their attitude to sport, health, prevention, addiction and education,</a:t>
            </a:r>
          </a:p>
          <a:p>
            <a:pPr marL="342900" indent="-342900">
              <a:buFontTx/>
              <a:buChar char="-"/>
            </a:pPr>
            <a:endParaRPr lang="en-GB" sz="2000" dirty="0" smtClean="0">
              <a:solidFill>
                <a:prstClr val="white"/>
              </a:solidFill>
              <a:latin typeface="Calibri Light" panose="020F0302020204030204"/>
              <a:ea typeface="+mj-ea"/>
              <a:cs typeface="+mj-cs"/>
            </a:endParaRPr>
          </a:p>
          <a:p>
            <a:r>
              <a:rPr lang="en-GB" sz="2000" dirty="0" smtClean="0">
                <a:solidFill>
                  <a:prstClr val="white"/>
                </a:solidFill>
                <a:latin typeface="Calibri Light" panose="020F0302020204030204"/>
                <a:ea typeface="+mj-ea"/>
                <a:cs typeface="+mj-cs"/>
              </a:rPr>
              <a:t>- During the short-term exchanges of groups of pupils, all participants experienced a lot of education participating in classes, visiting new places</a:t>
            </a:r>
            <a:r>
              <a:rPr lang="en-GB" sz="2000" dirty="0" smtClean="0">
                <a:solidFill>
                  <a:prstClr val="white"/>
                </a:solidFill>
                <a:latin typeface="Calibri Light" panose="020F0302020204030204"/>
                <a:ea typeface="+mj-ea"/>
                <a:cs typeface="+mj-cs"/>
              </a:rPr>
              <a:t>, meeting new people and practising English.</a:t>
            </a:r>
            <a:endParaRPr lang="en-GB" sz="2000" dirty="0" smtClean="0">
              <a:solidFill>
                <a:prstClr val="white"/>
              </a:solidFill>
              <a:latin typeface="Calibri Light" panose="020F0302020204030204"/>
              <a:ea typeface="+mj-ea"/>
              <a:cs typeface="+mj-cs"/>
            </a:endParaRPr>
          </a:p>
          <a:p>
            <a:pPr marL="342900" indent="-342900">
              <a:buFontTx/>
              <a:buChar char="-"/>
            </a:pPr>
            <a:endParaRPr lang="en-GB" sz="2000" dirty="0" smtClean="0">
              <a:solidFill>
                <a:prstClr val="white"/>
              </a:solidFill>
              <a:latin typeface="Calibri Light" panose="020F0302020204030204"/>
              <a:ea typeface="+mj-ea"/>
              <a:cs typeface="+mj-cs"/>
            </a:endParaRPr>
          </a:p>
          <a:p>
            <a:endParaRPr lang="en-GB" sz="2000" dirty="0">
              <a:solidFill>
                <a:prstClr val="white"/>
              </a:solidFill>
              <a:latin typeface="Calibri Light" panose="020F0302020204030204"/>
              <a:ea typeface="+mj-ea"/>
              <a:cs typeface="+mj-cs"/>
            </a:endParaRPr>
          </a:p>
        </p:txBody>
      </p:sp>
    </p:spTree>
    <p:extLst>
      <p:ext uri="{BB962C8B-B14F-4D97-AF65-F5344CB8AC3E}">
        <p14:creationId xmlns:p14="http://schemas.microsoft.com/office/powerpoint/2010/main" val="1254477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2394906_10159995706579604_259287969063926914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2058988"/>
            <a:ext cx="5638800" cy="274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2458824_10159995706394604_563432970729469631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2058988"/>
            <a:ext cx="5638800" cy="274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76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2575384_10159995706919604_431630131270713539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609600"/>
            <a:ext cx="5638800"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f7e10712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2058988"/>
            <a:ext cx="5638800" cy="274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03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464880_182176169844122_207809696097946828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30325"/>
            <a:ext cx="5638800" cy="4195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2575618_182176089844130_444682055914933452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18313" y="457200"/>
            <a:ext cx="44227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4576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2757367_182176053177467_69246615595704647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3540016_182176063177466_761438324087429529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1401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2581977_885143196214079_133469102802311908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7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2790128_885142736214125_4838255088956504209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7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4346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4865677_885142739547458_375728631239933760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7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4459188_305130714215333_385108706731946591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290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19962811_377772100284527_2796057142910494865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19967382_377771990284538_71969819053207150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09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19972213_377774233617647_1520411055538541567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19973047_377771930284544_130831198972552341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305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19994277_377774810284256_6851454697520045931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093788"/>
            <a:ext cx="5638800" cy="4668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0007671_377771923617878_168370317731223491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455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06c26202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6adf3ec2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855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5360" y="2404237"/>
            <a:ext cx="10515600" cy="1325563"/>
          </a:xfrm>
        </p:spPr>
        <p:txBody>
          <a:bodyPr/>
          <a:lstStyle/>
          <a:p>
            <a:pPr algn="ctr"/>
            <a:r>
              <a:rPr lang="cs-CZ" b="1" dirty="0" smtClean="0"/>
              <a:t>Have a look at the photos and enjoy!</a:t>
            </a:r>
            <a:endParaRPr lang="cs-CZ" b="1" dirty="0"/>
          </a:p>
        </p:txBody>
      </p:sp>
    </p:spTree>
    <p:extLst>
      <p:ext uri="{BB962C8B-B14F-4D97-AF65-F5344CB8AC3E}">
        <p14:creationId xmlns:p14="http://schemas.microsoft.com/office/powerpoint/2010/main" val="161715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66e777b4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99c3e3b4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57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665e23f4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892b4a34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5129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8818a2b4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9827e474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477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ebac2bb4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fbbb6d74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2863"/>
            <a:ext cx="5638800" cy="423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0335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284074_1410507329113193_590546917459912294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842255_1074433906245527_638855867362233548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17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0562497_5192716307459318_7867122994157788093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0924830_5198609286870020_57438804096034485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837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152188_858560552205677_8432061724093997809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240798_859064372155295_242201748295754959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238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273396_859064712155261_678144388316812578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5076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3232" y="5047488"/>
            <a:ext cx="10981944" cy="923330"/>
          </a:xfrm>
          <a:prstGeom prst="rect">
            <a:avLst/>
          </a:prstGeom>
          <a:noFill/>
        </p:spPr>
        <p:txBody>
          <a:bodyPr wrap="square" rtlCol="0">
            <a:spAutoFit/>
          </a:bodyPr>
          <a:lstStyle/>
          <a:p>
            <a:r>
              <a:rPr lang="en-US"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45549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647597_1411375289026397_163930509322223616_n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807061_1074407526248165_481126951942514278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430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49947_1074407329581518_2468808971960451072_n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191108_09543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638300"/>
            <a:ext cx="5638800" cy="3579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2327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191108_1006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973263"/>
            <a:ext cx="5638800" cy="291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264895_1410507539113172_307924497286456934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859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310385_1410507465779846_688513748380627763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33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25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34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362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394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220425_1002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57325"/>
            <a:ext cx="5638800" cy="3941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0220425_10052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129942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2738</TotalTime>
  <Words>154</Words>
  <Application>Microsoft Office PowerPoint</Application>
  <PresentationFormat>Širokoúhlá obrazovka</PresentationFormat>
  <Paragraphs>15</Paragraphs>
  <Slides>38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Calibri</vt:lpstr>
      <vt:lpstr>Calibri Light</vt:lpstr>
      <vt:lpstr>Motiv Office</vt:lpstr>
      <vt:lpstr>Photo Album 5 </vt:lpstr>
      <vt:lpstr>Prezentace aplikace PowerPoint</vt:lpstr>
      <vt:lpstr>Have a look at the photos and enjoy!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 1</dc:title>
  <dc:creator>Bělohradová Irena</dc:creator>
  <cp:lastModifiedBy>Bělohradová Irena</cp:lastModifiedBy>
  <cp:revision>13</cp:revision>
  <dcterms:created xsi:type="dcterms:W3CDTF">2022-10-16T11:42:10Z</dcterms:created>
  <dcterms:modified xsi:type="dcterms:W3CDTF">2022-10-18T12:46:27Z</dcterms:modified>
</cp:coreProperties>
</file>